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9/4/2019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9/4/2019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9/4/2019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9/4/2019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9/4/2019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9/4/2019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9/4/2019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9/4/2019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ck12.org/c/biology/fungi" TargetMode="External"/><Relationship Id="rId2" Type="http://schemas.openxmlformats.org/officeDocument/2006/relationships/hyperlink" Target="https://www.ck12.org/c/biology/cells" TargetMode="External"/><Relationship Id="rId1" Type="http://schemas.openxmlformats.org/officeDocument/2006/relationships/slideLayout" Target="../slideLayouts/slideLayout1.xml"/><Relationship Id="rId4" Type="http://schemas.openxmlformats.org/officeDocument/2006/relationships/hyperlink" Target="https://www.ck12.org/c/biology/mitochondria"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3855"/>
            <a:ext cx="7772400" cy="1470025"/>
          </a:xfrm>
        </p:spPr>
        <p:txBody>
          <a:bodyPr/>
          <a:lstStyle/>
          <a:p>
            <a:r>
              <a:rPr lang="en-US" dirty="0"/>
              <a:t>Medical mycology</a:t>
            </a:r>
            <a:br>
              <a:rPr lang="en-US" dirty="0"/>
            </a:br>
            <a:endParaRPr lang="en-US" dirty="0"/>
          </a:p>
        </p:txBody>
      </p:sp>
      <p:sp>
        <p:nvSpPr>
          <p:cNvPr id="3" name="Subtitle 2"/>
          <p:cNvSpPr>
            <a:spLocks noGrp="1"/>
          </p:cNvSpPr>
          <p:nvPr>
            <p:ph type="subTitle" idx="1"/>
          </p:nvPr>
        </p:nvSpPr>
        <p:spPr>
          <a:xfrm>
            <a:off x="0" y="762000"/>
            <a:ext cx="9144000" cy="6019800"/>
          </a:xfrm>
        </p:spPr>
        <p:txBody>
          <a:bodyPr>
            <a:normAutofit lnSpcReduction="10000"/>
          </a:bodyPr>
          <a:lstStyle/>
          <a:p>
            <a:r>
              <a:rPr lang="en-US" sz="2400" dirty="0" smtClean="0">
                <a:solidFill>
                  <a:schemeClr val="tx1"/>
                </a:solidFill>
              </a:rPr>
              <a:t>The </a:t>
            </a:r>
            <a:r>
              <a:rPr lang="en-US" sz="2400" dirty="0">
                <a:solidFill>
                  <a:schemeClr val="tx1"/>
                </a:solidFill>
              </a:rPr>
              <a:t>science that deals with the study of pathogenic fungi that produce diseases. Fungi are eukaryotic organism have true nuclei with definite nuclear membrane, nucleolus, cytoplasmic organelles .Cell membrane of fungi has sterols, which is the target of action of antifungal agents</a:t>
            </a:r>
            <a:r>
              <a:rPr lang="en-US" sz="2400" dirty="0" smtClean="0">
                <a:solidFill>
                  <a:schemeClr val="tx1"/>
                </a:solidFill>
              </a:rPr>
              <a:t>.</a:t>
            </a:r>
          </a:p>
          <a:p>
            <a:pPr algn="l"/>
            <a:r>
              <a:rPr lang="en-US" sz="2400" b="1" dirty="0">
                <a:solidFill>
                  <a:schemeClr val="tx1"/>
                </a:solidFill>
              </a:rPr>
              <a:t>Structure of fungi</a:t>
            </a:r>
            <a:endParaRPr lang="en-US" sz="2400" dirty="0">
              <a:solidFill>
                <a:schemeClr val="tx1"/>
              </a:solidFill>
            </a:endParaRPr>
          </a:p>
          <a:p>
            <a:pPr algn="l"/>
            <a:r>
              <a:rPr lang="en-US" sz="2400" dirty="0">
                <a:solidFill>
                  <a:schemeClr val="tx1"/>
                </a:solidFill>
              </a:rPr>
              <a:t>  Except for yeasts, which grow as single </a:t>
            </a:r>
            <a:r>
              <a:rPr lang="en-US" sz="2400" dirty="0">
                <a:solidFill>
                  <a:schemeClr val="tx1"/>
                </a:solidFill>
                <a:hlinkClick r:id="rId2" tooltip="Cells"/>
              </a:rPr>
              <a:t>cells</a:t>
            </a:r>
            <a:r>
              <a:rPr lang="en-US" sz="2400" dirty="0">
                <a:solidFill>
                  <a:schemeClr val="tx1"/>
                </a:solidFill>
              </a:rPr>
              <a:t>, most </a:t>
            </a:r>
            <a:r>
              <a:rPr lang="en-US" sz="2400" dirty="0">
                <a:solidFill>
                  <a:schemeClr val="tx1"/>
                </a:solidFill>
                <a:hlinkClick r:id="rId3" tooltip="Fungi"/>
              </a:rPr>
              <a:t>fungi</a:t>
            </a:r>
            <a:r>
              <a:rPr lang="en-US" sz="2400" dirty="0">
                <a:solidFill>
                  <a:schemeClr val="tx1"/>
                </a:solidFill>
              </a:rPr>
              <a:t> grow as thread-like filaments. The filaments are called hyphae (singular, hypha). Each hypha consists of one or more </a:t>
            </a:r>
            <a:r>
              <a:rPr lang="en-US" sz="2400" dirty="0">
                <a:solidFill>
                  <a:schemeClr val="tx1"/>
                </a:solidFill>
                <a:hlinkClick r:id="rId2" tooltip="Cells"/>
              </a:rPr>
              <a:t>cells</a:t>
            </a:r>
            <a:r>
              <a:rPr lang="en-US" sz="2400" dirty="0">
                <a:solidFill>
                  <a:schemeClr val="tx1"/>
                </a:solidFill>
              </a:rPr>
              <a:t> surrounded by a tubular cell wall. A mass of hyphae make up the body of a fungus, which is called a mycelium (plural, mycelia). The hyphae of most fungi are divided into cells by internal walls called septa (singular, septum). Septa usually have little pores that are large enough to allow ribosomes, </a:t>
            </a:r>
            <a:r>
              <a:rPr lang="en-US" sz="2400" dirty="0">
                <a:solidFill>
                  <a:schemeClr val="tx1"/>
                </a:solidFill>
                <a:hlinkClick r:id="rId4" tooltip="Mitochondria"/>
              </a:rPr>
              <a:t>mitochondria</a:t>
            </a:r>
            <a:r>
              <a:rPr lang="en-US" sz="2400" dirty="0">
                <a:solidFill>
                  <a:schemeClr val="tx1"/>
                </a:solidFill>
              </a:rPr>
              <a:t> and sometimes nuclei to flow among cells. Hyphae that are divided into cells are called septate hyphae. However, the hyphae of some fungi are not </a:t>
            </a:r>
            <a:r>
              <a:rPr lang="en-US" sz="2400" dirty="0" smtClean="0">
                <a:solidFill>
                  <a:schemeClr val="tx1"/>
                </a:solidFill>
              </a:rPr>
              <a:t> separated </a:t>
            </a:r>
            <a:r>
              <a:rPr lang="en-US" sz="2400" dirty="0">
                <a:solidFill>
                  <a:schemeClr val="tx1"/>
                </a:solidFill>
              </a:rPr>
              <a:t>by septa. Hyphae without </a:t>
            </a:r>
            <a:r>
              <a:rPr lang="en-US" sz="2400" dirty="0" err="1">
                <a:solidFill>
                  <a:schemeClr val="tx1"/>
                </a:solidFill>
              </a:rPr>
              <a:t>septae</a:t>
            </a:r>
            <a:r>
              <a:rPr lang="en-US" sz="2400" dirty="0">
                <a:solidFill>
                  <a:schemeClr val="tx1"/>
                </a:solidFill>
              </a:rPr>
              <a:t> are called </a:t>
            </a:r>
            <a:r>
              <a:rPr lang="en-US" sz="2400" dirty="0" err="1">
                <a:solidFill>
                  <a:schemeClr val="tx1"/>
                </a:solidFill>
              </a:rPr>
              <a:t>coenocytic</a:t>
            </a:r>
            <a:r>
              <a:rPr lang="en-US" sz="2400" dirty="0">
                <a:solidFill>
                  <a:schemeClr val="tx1"/>
                </a:solidFill>
              </a:rPr>
              <a:t> hyphae. </a:t>
            </a:r>
            <a:r>
              <a:rPr lang="en-US" sz="2400" dirty="0" err="1">
                <a:solidFill>
                  <a:schemeClr val="tx1"/>
                </a:solidFill>
              </a:rPr>
              <a:t>Coenocytic</a:t>
            </a:r>
            <a:r>
              <a:rPr lang="en-US" sz="2400" dirty="0">
                <a:solidFill>
                  <a:schemeClr val="tx1"/>
                </a:solidFill>
              </a:rPr>
              <a:t> hyphae are big, multinucleated cells.</a:t>
            </a:r>
          </a:p>
          <a:p>
            <a:r>
              <a:rPr lang="en-US" sz="1800" b="1" dirty="0">
                <a:solidFill>
                  <a:schemeClr val="tx1"/>
                </a:solidFill>
              </a:rPr>
              <a:t> </a:t>
            </a:r>
            <a:endParaRPr lang="en-US" sz="1800" dirty="0">
              <a:solidFill>
                <a:schemeClr val="tx1"/>
              </a:solidFill>
            </a:endParaRPr>
          </a:p>
          <a:p>
            <a:pPr algn="l"/>
            <a:endParaRPr lang="en-US" sz="1800" dirty="0" smtClean="0">
              <a:solidFill>
                <a:schemeClr val="tx1"/>
              </a:solidFill>
            </a:endParaRPr>
          </a:p>
          <a:p>
            <a:endParaRPr lang="en-US" dirty="0">
              <a:solidFill>
                <a:schemeClr val="tx1"/>
              </a:solidFill>
            </a:endParaRPr>
          </a:p>
          <a:p>
            <a:endParaRPr lang="en-US" dirty="0"/>
          </a:p>
        </p:txBody>
      </p:sp>
    </p:spTree>
    <p:extLst>
      <p:ext uri="{BB962C8B-B14F-4D97-AF65-F5344CB8AC3E}">
        <p14:creationId xmlns:p14="http://schemas.microsoft.com/office/powerpoint/2010/main" val="794906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Vegetative reproduction </a:t>
            </a:r>
            <a:endParaRPr lang="en-US" dirty="0"/>
          </a:p>
        </p:txBody>
      </p:sp>
      <p:sp>
        <p:nvSpPr>
          <p:cNvPr id="3" name="Content Placeholder 2"/>
          <p:cNvSpPr>
            <a:spLocks noGrp="1"/>
          </p:cNvSpPr>
          <p:nvPr>
            <p:ph idx="1"/>
          </p:nvPr>
        </p:nvSpPr>
        <p:spPr>
          <a:xfrm>
            <a:off x="228600" y="1219200"/>
            <a:ext cx="8839200" cy="4525963"/>
          </a:xfrm>
        </p:spPr>
        <p:txBody>
          <a:bodyPr>
            <a:normAutofit fontScale="25000" lnSpcReduction="20000"/>
          </a:bodyPr>
          <a:lstStyle/>
          <a:p>
            <a:r>
              <a:rPr lang="en-US" sz="11200" dirty="0"/>
              <a:t>It is the type of reproduction which involves the somatic portion of the fungal thallus where new individuals are formed without the production of spores by meiosis or </a:t>
            </a:r>
            <a:r>
              <a:rPr lang="en-US" sz="11200" dirty="0" err="1"/>
              <a:t>syngamy</a:t>
            </a:r>
            <a:r>
              <a:rPr lang="en-US" sz="11200" dirty="0"/>
              <a:t>. </a:t>
            </a:r>
            <a:br>
              <a:rPr lang="en-US" sz="11200" dirty="0"/>
            </a:br>
            <a:r>
              <a:rPr lang="en-US" sz="11200" dirty="0"/>
              <a:t>Vegetative reproduction takes place by the following methods: </a:t>
            </a:r>
          </a:p>
          <a:p>
            <a:r>
              <a:rPr lang="en-US" sz="11200" dirty="0"/>
              <a:t>1. Fragmentation </a:t>
            </a:r>
          </a:p>
          <a:p>
            <a:r>
              <a:rPr lang="en-US" sz="11200" dirty="0"/>
              <a:t>2. Fission </a:t>
            </a:r>
          </a:p>
          <a:p>
            <a:r>
              <a:rPr lang="en-US" sz="11200" dirty="0"/>
              <a:t>3. Budding </a:t>
            </a:r>
          </a:p>
          <a:p>
            <a:r>
              <a:rPr lang="en-US" sz="11200" dirty="0"/>
              <a:t>4. </a:t>
            </a:r>
            <a:r>
              <a:rPr lang="en-US" sz="11200" dirty="0" err="1"/>
              <a:t>Oidia</a:t>
            </a:r>
            <a:r>
              <a:rPr lang="en-US" sz="11200" dirty="0"/>
              <a:t> </a:t>
            </a:r>
          </a:p>
          <a:p>
            <a:r>
              <a:rPr lang="en-US" sz="11200" dirty="0"/>
              <a:t>5. </a:t>
            </a:r>
            <a:r>
              <a:rPr lang="en-US" sz="11200" dirty="0" err="1"/>
              <a:t>Chlamydospores</a:t>
            </a:r>
            <a:endParaRPr lang="en-US" sz="11200" dirty="0"/>
          </a:p>
          <a:p>
            <a:r>
              <a:rPr lang="en-US" sz="11200" dirty="0"/>
              <a:t>6- Rhizomorphs </a:t>
            </a:r>
          </a:p>
          <a:p>
            <a:r>
              <a:rPr lang="en-US" sz="11200" dirty="0"/>
              <a:t>7-Sclerotia</a:t>
            </a:r>
          </a:p>
          <a:p>
            <a:r>
              <a:rPr lang="en-US" dirty="0"/>
              <a:t> </a:t>
            </a:r>
          </a:p>
          <a:p>
            <a:pPr marL="0" indent="0">
              <a:buNone/>
            </a:pPr>
            <a:endParaRPr lang="en-US" dirty="0"/>
          </a:p>
        </p:txBody>
      </p:sp>
    </p:spTree>
    <p:extLst>
      <p:ext uri="{BB962C8B-B14F-4D97-AF65-F5344CB8AC3E}">
        <p14:creationId xmlns:p14="http://schemas.microsoft.com/office/powerpoint/2010/main" val="54273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Asexual reproduction</a:t>
            </a:r>
            <a:r>
              <a:rPr lang="en-US" dirty="0"/>
              <a:t/>
            </a:r>
            <a:br>
              <a:rPr lang="en-US" dirty="0"/>
            </a:br>
            <a:endParaRPr lang="en-US" dirty="0"/>
          </a:p>
        </p:txBody>
      </p:sp>
      <p:sp>
        <p:nvSpPr>
          <p:cNvPr id="3" name="Content Placeholder 2"/>
          <p:cNvSpPr>
            <a:spLocks noGrp="1"/>
          </p:cNvSpPr>
          <p:nvPr>
            <p:ph idx="1"/>
          </p:nvPr>
        </p:nvSpPr>
        <p:spPr>
          <a:xfrm>
            <a:off x="228600" y="990600"/>
            <a:ext cx="8763000" cy="5486400"/>
          </a:xfrm>
        </p:spPr>
        <p:txBody>
          <a:bodyPr>
            <a:normAutofit fontScale="77500" lnSpcReduction="20000"/>
          </a:bodyPr>
          <a:lstStyle/>
          <a:p>
            <a:pPr marL="0" indent="0">
              <a:buNone/>
            </a:pPr>
            <a:r>
              <a:rPr lang="en-US" sz="3400" dirty="0"/>
              <a:t>In fungi asexual reproduction is a more common method than sexual reproduction. It is usually repeated several times in a season. It takes place by the formation of special reproductive cells called spores. The formation of spores in fungi is called sporulation. Each spore develops into a new mycelium. These spores are produced as a result of mitosis in the parent cell and hence they are also called </a:t>
            </a:r>
            <a:r>
              <a:rPr lang="en-US" sz="3400" dirty="0" err="1"/>
              <a:t>mitospores</a:t>
            </a:r>
            <a:r>
              <a:rPr lang="en-US" sz="3400" dirty="0"/>
              <a:t>. The spores vary in </a:t>
            </a:r>
            <a:r>
              <a:rPr lang="en-US" sz="3400" dirty="0" err="1"/>
              <a:t>colour</a:t>
            </a:r>
            <a:r>
              <a:rPr lang="en-US" sz="3400" dirty="0"/>
              <a:t>, shape and size, number, arrangement on hyphae and in the way in which they are borne. They may be </a:t>
            </a:r>
            <a:r>
              <a:rPr lang="en-US" sz="3400" dirty="0" err="1"/>
              <a:t>hayline</a:t>
            </a:r>
            <a:r>
              <a:rPr lang="en-US" sz="3400" dirty="0"/>
              <a:t>, green, yellow, orange, red, brown to black in </a:t>
            </a:r>
            <a:r>
              <a:rPr lang="en-US" sz="3400" dirty="0" err="1"/>
              <a:t>colour</a:t>
            </a:r>
            <a:r>
              <a:rPr lang="en-US" sz="3400" dirty="0"/>
              <a:t> and are minute to large in size. In shape they vary from globose to oval, needle-shaped to helical. Thus an infinite variety of spores can be observed in fungi .Usually the spores are unicellular. They may be </a:t>
            </a:r>
            <a:r>
              <a:rPr lang="en-US" sz="3400" dirty="0" err="1"/>
              <a:t>uninucleate</a:t>
            </a:r>
            <a:r>
              <a:rPr lang="en-US" sz="3400" dirty="0"/>
              <a:t> or multinucleate. In some fungi like </a:t>
            </a:r>
            <a:r>
              <a:rPr lang="en-US" sz="3400" i="1" dirty="0" err="1"/>
              <a:t>Alternaria</a:t>
            </a:r>
            <a:r>
              <a:rPr lang="en-US" sz="3400" dirty="0"/>
              <a:t> and </a:t>
            </a:r>
            <a:r>
              <a:rPr lang="en-US" sz="3400" i="1" dirty="0" err="1"/>
              <a:t>Curvularia</a:t>
            </a:r>
            <a:r>
              <a:rPr lang="en-US" sz="3400" dirty="0"/>
              <a:t> they are multicellular. </a:t>
            </a:r>
          </a:p>
          <a:p>
            <a:pPr marL="0" indent="0">
              <a:buNone/>
            </a:pPr>
            <a:endParaRPr lang="en-US" dirty="0"/>
          </a:p>
        </p:txBody>
      </p:sp>
    </p:spTree>
    <p:extLst>
      <p:ext uri="{BB962C8B-B14F-4D97-AF65-F5344CB8AC3E}">
        <p14:creationId xmlns:p14="http://schemas.microsoft.com/office/powerpoint/2010/main" val="12087311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708" y="152400"/>
            <a:ext cx="9040091" cy="6705600"/>
          </a:xfrm>
        </p:spPr>
        <p:txBody>
          <a:bodyPr>
            <a:normAutofit fontScale="92500"/>
          </a:bodyPr>
          <a:lstStyle/>
          <a:p>
            <a:r>
              <a:rPr lang="en-US" b="1" dirty="0" err="1"/>
              <a:t>Sclerotia</a:t>
            </a:r>
            <a:r>
              <a:rPr lang="en-US" b="1" dirty="0"/>
              <a:t> </a:t>
            </a:r>
            <a:endParaRPr lang="en-US" dirty="0"/>
          </a:p>
          <a:p>
            <a:r>
              <a:rPr lang="ar-SA" dirty="0"/>
              <a:t>  </a:t>
            </a:r>
            <a:r>
              <a:rPr lang="en-US" dirty="0"/>
              <a:t>In some cases, as in </a:t>
            </a:r>
            <a:r>
              <a:rPr lang="en-US" i="1" dirty="0" err="1"/>
              <a:t>Claviceps</a:t>
            </a:r>
            <a:r>
              <a:rPr lang="en-US" dirty="0"/>
              <a:t>, the hyphae become interwoven to form a compact mass and get surrounded by a hard covering or </a:t>
            </a:r>
            <a:r>
              <a:rPr lang="ar-SA" dirty="0"/>
              <a:t>(قشرة)</a:t>
            </a:r>
            <a:r>
              <a:rPr lang="en-US" dirty="0"/>
              <a:t> rind. Such structures are called</a:t>
            </a:r>
            <a:r>
              <a:rPr lang="en-US" b="1" dirty="0"/>
              <a:t> </a:t>
            </a:r>
            <a:r>
              <a:rPr lang="en-US" dirty="0" err="1"/>
              <a:t>Sclerotia</a:t>
            </a:r>
            <a:r>
              <a:rPr lang="en-US" dirty="0"/>
              <a:t> .They remain dormant under </a:t>
            </a:r>
            <a:r>
              <a:rPr lang="en-US" dirty="0" err="1"/>
              <a:t>unfavourable</a:t>
            </a:r>
            <a:r>
              <a:rPr lang="en-US" dirty="0"/>
              <a:t> conditions and germinate into new mycelia on the return of </a:t>
            </a:r>
            <a:r>
              <a:rPr lang="en-US" dirty="0" err="1"/>
              <a:t>favourable</a:t>
            </a:r>
            <a:r>
              <a:rPr lang="en-US" dirty="0"/>
              <a:t> conditions. They serve as a means of perennation and vegetative propagation. They may be rounded, cylindrical. Irregularly shaped with a dense mass of thick walled hyphae. The hyphae form a compact, </a:t>
            </a:r>
            <a:r>
              <a:rPr lang="en-US" dirty="0" err="1"/>
              <a:t>pseudoparenchymatous</a:t>
            </a:r>
            <a:r>
              <a:rPr lang="en-US" dirty="0"/>
              <a:t> tissue. With the return of </a:t>
            </a:r>
            <a:r>
              <a:rPr lang="en-US" dirty="0" err="1"/>
              <a:t>favourable</a:t>
            </a:r>
            <a:r>
              <a:rPr lang="en-US" dirty="0"/>
              <a:t> conditions a </a:t>
            </a:r>
            <a:r>
              <a:rPr lang="en-US" dirty="0" err="1"/>
              <a:t>sclerotium</a:t>
            </a:r>
            <a:r>
              <a:rPr lang="en-US" dirty="0"/>
              <a:t> germinates to form a new mycelium. e.g. </a:t>
            </a:r>
            <a:r>
              <a:rPr lang="en-US" i="1" dirty="0" err="1"/>
              <a:t>Claviceps</a:t>
            </a:r>
            <a:r>
              <a:rPr lang="en-US" dirty="0"/>
              <a:t> . </a:t>
            </a:r>
          </a:p>
          <a:p>
            <a:pPr marL="0" indent="0">
              <a:buNone/>
            </a:pPr>
            <a:endParaRPr lang="en-US" dirty="0"/>
          </a:p>
        </p:txBody>
      </p:sp>
    </p:spTree>
    <p:extLst>
      <p:ext uri="{BB962C8B-B14F-4D97-AF65-F5344CB8AC3E}">
        <p14:creationId xmlns:p14="http://schemas.microsoft.com/office/powerpoint/2010/main" val="972498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a:t>Rhizornorphs</a:t>
            </a:r>
            <a:endParaRPr lang="en-US" dirty="0"/>
          </a:p>
        </p:txBody>
      </p:sp>
      <p:sp>
        <p:nvSpPr>
          <p:cNvPr id="3" name="Content Placeholder 2"/>
          <p:cNvSpPr>
            <a:spLocks noGrp="1"/>
          </p:cNvSpPr>
          <p:nvPr>
            <p:ph idx="1"/>
          </p:nvPr>
        </p:nvSpPr>
        <p:spPr>
          <a:xfrm>
            <a:off x="228600" y="1371600"/>
            <a:ext cx="8839200" cy="4525963"/>
          </a:xfrm>
        </p:spPr>
        <p:txBody>
          <a:bodyPr>
            <a:normAutofit fontScale="92500" lnSpcReduction="10000"/>
          </a:bodyPr>
          <a:lstStyle/>
          <a:p>
            <a:r>
              <a:rPr lang="en-US" dirty="0"/>
              <a:t>In some higher fungi, several hyphae may become interwoven </a:t>
            </a:r>
            <a:r>
              <a:rPr lang="ar-IQ" dirty="0"/>
              <a:t>(تتشابك)</a:t>
            </a:r>
            <a:r>
              <a:rPr lang="en-US" dirty="0"/>
              <a:t>to form rope-like structures </a:t>
            </a:r>
            <a:r>
              <a:rPr lang="ar-SA" dirty="0"/>
              <a:t>(هياكل تشبه الحبل)</a:t>
            </a:r>
            <a:r>
              <a:rPr lang="en-US" dirty="0"/>
              <a:t>called rhizomorphs. Under </a:t>
            </a:r>
            <a:r>
              <a:rPr lang="en-US" dirty="0" err="1"/>
              <a:t>favourable</a:t>
            </a:r>
            <a:r>
              <a:rPr lang="en-US" dirty="0"/>
              <a:t> conditions, they resume growth to give rise to new mycelia. Usually dark brown in </a:t>
            </a:r>
            <a:r>
              <a:rPr lang="en-US" dirty="0" err="1"/>
              <a:t>colour</a:t>
            </a:r>
            <a:r>
              <a:rPr lang="en-US" dirty="0"/>
              <a:t> called rhizomorphs, serve as a means of perennation. Under unfavorable conditions rhizomorphs remain dormant but with the onset of </a:t>
            </a:r>
            <a:r>
              <a:rPr lang="en-US" dirty="0" err="1"/>
              <a:t>favourable</a:t>
            </a:r>
            <a:r>
              <a:rPr lang="en-US" dirty="0"/>
              <a:t> conditions the rhizomorphs resume growth and may also give rise to fruiting bodies.  </a:t>
            </a:r>
          </a:p>
          <a:p>
            <a:pPr marL="0" indent="0">
              <a:buNone/>
            </a:pPr>
            <a:endParaRPr lang="en-US" dirty="0"/>
          </a:p>
        </p:txBody>
      </p:sp>
    </p:spTree>
    <p:extLst>
      <p:ext uri="{BB962C8B-B14F-4D97-AF65-F5344CB8AC3E}">
        <p14:creationId xmlns:p14="http://schemas.microsoft.com/office/powerpoint/2010/main" val="42104132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TotalTime>
  <Words>463</Words>
  <Application>Microsoft Office PowerPoint</Application>
  <PresentationFormat>On-screen Show (4:3)</PresentationFormat>
  <Paragraphs>22</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Medical mycology </vt:lpstr>
      <vt:lpstr>Vegetative reproduction </vt:lpstr>
      <vt:lpstr>Asexual reproduction </vt:lpstr>
      <vt:lpstr>PowerPoint Presentation</vt:lpstr>
      <vt:lpstr>Rhizornorphs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Medical mycology </dc:title>
  <dc:creator>Duha</dc:creator>
  <cp:lastModifiedBy>DR.Ahmed Saker 2o1O</cp:lastModifiedBy>
  <cp:revision>3</cp:revision>
  <dcterms:created xsi:type="dcterms:W3CDTF">2006-08-16T00:00:00Z</dcterms:created>
  <dcterms:modified xsi:type="dcterms:W3CDTF">2019-09-04T06:29:47Z</dcterms:modified>
</cp:coreProperties>
</file>